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9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06256" y="-3566160"/>
            <a:ext cx="7315200" cy="7315200"/>
          </a:xfrm>
          <a:prstGeom prst="ellipse">
            <a:avLst/>
          </a:prstGeom>
          <a:solidFill>
            <a:srgbClr val="2E9E63">
              <a:alpha val="1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680192" y="4791456"/>
            <a:ext cx="5669280" cy="5669280"/>
          </a:xfrm>
          <a:prstGeom prst="ellipse">
            <a:avLst/>
          </a:prstGeom>
          <a:solidFill>
            <a:srgbClr val="2E9E63">
              <a:alpha val="9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195560" y="1051560"/>
            <a:ext cx="2286000" cy="2286000"/>
          </a:xfrm>
          <a:prstGeom prst="ellipse">
            <a:avLst/>
          </a:prstGeom>
          <a:solidFill>
            <a:srgbClr val="2E9E63">
              <a:alpha val="28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481328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60" kern="0" dirty="0">
                <a:solidFill>
                  <a:srgbClr val="6FCB9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줄 서지 않는 아침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41248" y="1938528"/>
            <a:ext cx="93268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6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새벽커피</a:t>
            </a:r>
            <a:endParaRPr lang="en-US" sz="4700" dirty="0"/>
          </a:p>
        </p:txBody>
      </p:sp>
      <p:sp>
        <p:nvSpPr>
          <p:cNvPr id="7" name="Text 5"/>
          <p:cNvSpPr/>
          <p:nvPr/>
        </p:nvSpPr>
        <p:spPr>
          <a:xfrm>
            <a:off x="868680" y="3977640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700" dirty="0">
                <a:solidFill>
                  <a:srgbClr val="CBE8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출근길 직장인을 위한 앱 사전주문 픽업 커피 매장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868680" y="5440680"/>
            <a:ext cx="566928" cy="566928"/>
          </a:xfrm>
          <a:prstGeom prst="ellipse">
            <a:avLst/>
          </a:prstGeom>
          <a:solidFill>
            <a:srgbClr val="2E9E63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54406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600200" y="546811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새벽커피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600200" y="576072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 제안서 · 2026. 8. 12.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E7A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35440" y="-2377440"/>
            <a:ext cx="6035040" cy="6035040"/>
          </a:xfrm>
          <a:prstGeom prst="ellipse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554480" y="4937760"/>
            <a:ext cx="4023360" cy="4023360"/>
          </a:xfrm>
          <a:prstGeom prst="ellipse">
            <a:avLst/>
          </a:prstGeom>
          <a:solidFill>
            <a:srgbClr val="FFFFFF">
              <a:alpha val="7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68680" y="7772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CBE8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 정의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41248" y="1325880"/>
            <a:ext cx="105156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출근길 직장인에게 앱 사전주문 픽업 커피를 파는 사업입니다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685800" y="3794760"/>
            <a:ext cx="2471166" cy="1965960"/>
          </a:xfrm>
          <a:prstGeom prst="roundRect">
            <a:avLst>
              <a:gd name="adj" fmla="val 6512"/>
            </a:avLst>
          </a:prstGeom>
          <a:solidFill>
            <a:srgbClr val="FFFFFF">
              <a:alpha val="92000"/>
            </a:srgbClr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941832" y="4069080"/>
            <a:ext cx="19591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941832" y="4498848"/>
            <a:ext cx="195910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4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직접 로스팅한 스페셜티 커피, 픽업 전용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67862" y="3794760"/>
            <a:ext cx="2471166" cy="1965960"/>
          </a:xfrm>
          <a:prstGeom prst="roundRect">
            <a:avLst>
              <a:gd name="adj" fmla="val 6512"/>
            </a:avLst>
          </a:prstGeom>
          <a:solidFill>
            <a:srgbClr val="FFFFFF">
              <a:alpha val="92000"/>
            </a:srgbClr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723894" y="4069080"/>
            <a:ext cx="19591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누구에게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723894" y="4498848"/>
            <a:ext cx="195910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4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합정·상수 오피스 20대 후반~30대 직장인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49924" y="3794760"/>
            <a:ext cx="2471166" cy="1965960"/>
          </a:xfrm>
          <a:prstGeom prst="roundRect">
            <a:avLst>
              <a:gd name="adj" fmla="val 6512"/>
            </a:avLst>
          </a:prstGeom>
          <a:solidFill>
            <a:srgbClr val="FFFFFF">
              <a:alpha val="92000"/>
            </a:srgbClr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505956" y="4069080"/>
            <a:ext cx="19591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어떻게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505956" y="4498848"/>
            <a:ext cx="195910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4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사전주문, 5분 단위 수령시각 지정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031986" y="3794760"/>
            <a:ext cx="2471166" cy="1965960"/>
          </a:xfrm>
          <a:prstGeom prst="roundRect">
            <a:avLst>
              <a:gd name="adj" fmla="val 6512"/>
            </a:avLst>
          </a:prstGeom>
          <a:solidFill>
            <a:srgbClr val="FFFFFF">
              <a:alpha val="92000"/>
            </a:srgbClr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9288018" y="4069080"/>
            <a:ext cx="19591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얼마에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9288018" y="4498848"/>
            <a:ext cx="195910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4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아메리카노 4,500원, 평균 객단가 4,900원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607040" y="6419088"/>
            <a:ext cx="8961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FCB9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 / 10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7472" y="310896"/>
            <a:ext cx="11494008" cy="603504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685800" y="530352"/>
            <a:ext cx="914400" cy="329184"/>
          </a:xfrm>
          <a:prstGeom prst="roundRect">
            <a:avLst>
              <a:gd name="adj" fmla="val 50000"/>
            </a:avLst>
          </a:prstGeom>
          <a:solidFill>
            <a:srgbClr val="E4F5EB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530352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10" kern="0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85800" y="987552"/>
            <a:ext cx="107899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대기 10분, 그냥 포기합니다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104241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오전 피크의 긴 줄이 구매 자체를 막고 있습니다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85800" y="2816352"/>
            <a:ext cx="3398520" cy="3063240"/>
          </a:xfrm>
          <a:prstGeom prst="roundRect">
            <a:avLst>
              <a:gd name="adj" fmla="val 4179"/>
            </a:avLst>
          </a:prstGeom>
          <a:solidFill>
            <a:srgbClr val="FFFFFF"/>
          </a:solidFill>
          <a:ln w="9525">
            <a:solidFill>
              <a:srgbClr val="E5E8EB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960120" y="3108960"/>
            <a:ext cx="475488" cy="475488"/>
          </a:xfrm>
          <a:prstGeom prst="ellipse">
            <a:avLst/>
          </a:prstGeom>
          <a:solidFill>
            <a:srgbClr val="E4F5EB"/>
          </a:solidFill>
          <a:ln/>
        </p:spPr>
      </p:sp>
      <p:sp>
        <p:nvSpPr>
          <p:cNvPr id="9" name="Text 7"/>
          <p:cNvSpPr/>
          <p:nvPr/>
        </p:nvSpPr>
        <p:spPr>
          <a:xfrm>
            <a:off x="960120" y="31089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60120" y="3785616"/>
            <a:ext cx="284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이탈 수요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960120" y="4407408"/>
            <a:ext cx="2849880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인터뷰 12건 중 9명 '줄 길면 안 산다'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395216" y="2816352"/>
            <a:ext cx="3398520" cy="3063240"/>
          </a:xfrm>
          <a:prstGeom prst="roundRect">
            <a:avLst>
              <a:gd name="adj" fmla="val 4179"/>
            </a:avLst>
          </a:prstGeom>
          <a:solidFill>
            <a:srgbClr val="FFFFFF"/>
          </a:solidFill>
          <a:ln w="9525">
            <a:solidFill>
              <a:srgbClr val="E5E8EB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669536" y="3108960"/>
            <a:ext cx="475488" cy="475488"/>
          </a:xfrm>
          <a:prstGeom prst="ellipse">
            <a:avLst/>
          </a:prstGeom>
          <a:solidFill>
            <a:srgbClr val="E4F5EB"/>
          </a:solidFill>
          <a:ln/>
        </p:spPr>
      </p:sp>
      <p:sp>
        <p:nvSpPr>
          <p:cNvPr id="14" name="Text 12"/>
          <p:cNvSpPr/>
          <p:nvPr/>
        </p:nvSpPr>
        <p:spPr>
          <a:xfrm>
            <a:off x="4669536" y="31089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669536" y="3785616"/>
            <a:ext cx="284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구조적 병목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4669536" y="4407408"/>
            <a:ext cx="2849880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주문·결제·제조·수령이 한 줄에서 처리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104632" y="2816352"/>
            <a:ext cx="3398520" cy="3063240"/>
          </a:xfrm>
          <a:prstGeom prst="roundRect">
            <a:avLst>
              <a:gd name="adj" fmla="val 4179"/>
            </a:avLst>
          </a:prstGeom>
          <a:solidFill>
            <a:srgbClr val="FFFFFF"/>
          </a:solidFill>
          <a:ln w="9525">
            <a:solidFill>
              <a:srgbClr val="E5E8EB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378952" y="3108960"/>
            <a:ext cx="475488" cy="475488"/>
          </a:xfrm>
          <a:prstGeom prst="ellipse">
            <a:avLst/>
          </a:prstGeom>
          <a:solidFill>
            <a:srgbClr val="E4F5EB"/>
          </a:solidFill>
          <a:ln/>
        </p:spPr>
      </p:sp>
      <p:sp>
        <p:nvSpPr>
          <p:cNvPr id="19" name="Text 17"/>
          <p:cNvSpPr/>
          <p:nvPr/>
        </p:nvSpPr>
        <p:spPr>
          <a:xfrm>
            <a:off x="8378952" y="31089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378952" y="3785616"/>
            <a:ext cx="284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대안의 한계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8378952" y="4407408"/>
            <a:ext cx="2849880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편의점 커피는 추출 상태가 매번 다름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85800" y="6419088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새벽커피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0607040" y="6419088"/>
            <a:ext cx="8961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 / 10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7472" y="310896"/>
            <a:ext cx="11494008" cy="603504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685800" y="530352"/>
            <a:ext cx="914400" cy="329184"/>
          </a:xfrm>
          <a:prstGeom prst="roundRect">
            <a:avLst>
              <a:gd name="adj" fmla="val 50000"/>
            </a:avLst>
          </a:prstGeom>
          <a:solidFill>
            <a:srgbClr val="E4F5EB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530352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10" kern="0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85800" y="987552"/>
            <a:ext cx="107899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좌석을 줄이고 픽업만 설계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104241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픽업 전용 동선으로 대기를 2분 40초까지 줄였습니다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85800" y="2724912"/>
            <a:ext cx="5253228" cy="1874520"/>
          </a:xfrm>
          <a:prstGeom prst="roundRect">
            <a:avLst>
              <a:gd name="adj" fmla="val 6829"/>
            </a:avLst>
          </a:prstGeom>
          <a:solidFill>
            <a:srgbClr val="14291C"/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78408" y="2980944"/>
            <a:ext cx="46680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FB4E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평균 대기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78408" y="3310128"/>
            <a:ext cx="466801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2분 40초</a:t>
            </a:r>
            <a:endParaRPr lang="en-US" sz="2700" dirty="0"/>
          </a:p>
        </p:txBody>
      </p:sp>
      <p:sp>
        <p:nvSpPr>
          <p:cNvPr id="10" name="Shape 8"/>
          <p:cNvSpPr/>
          <p:nvPr/>
        </p:nvSpPr>
        <p:spPr>
          <a:xfrm>
            <a:off x="6249924" y="2724912"/>
            <a:ext cx="5253228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E5E8EB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542532" y="2980944"/>
            <a:ext cx="46680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재구매율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42532" y="3310128"/>
            <a:ext cx="466801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41%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777240" y="4919472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342900" indent="-342900">
              <a:buSzPct val="100000"/>
              <a:buChar char="•"/>
            </a:pPr>
            <a:r>
              <a:rPr lang="en-US" sz="12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5분 단위 예약  </a:t>
            </a:r>
            <a:pPr indent="0" marL="0">
              <a:buNone/>
            </a:pPr>
            <a:r>
              <a:rPr lang="en-US" sz="12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수령 시각을 5분 단위로 지정 가능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777240" y="5340096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342900" indent="-342900">
              <a:buSzPct val="100000"/>
              <a:buChar char="•"/>
            </a:pPr>
            <a:r>
              <a:rPr lang="en-US" sz="12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역순 제조 큐  </a:t>
            </a:r>
            <a:pPr indent="0" marL="0">
              <a:buNone/>
            </a:pPr>
            <a:r>
              <a:rPr lang="en-US" sz="12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완성 직후 3분 안에 전달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777240" y="5760720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342900" indent="-342900">
              <a:buSzPct val="100000"/>
              <a:buChar char="•"/>
            </a:pPr>
            <a:r>
              <a:rPr lang="en-US" sz="12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확인 후 전달  </a:t>
            </a:r>
            <a:pPr indent="0" marL="0">
              <a:buNone/>
            </a:pPr>
            <a:r>
              <a:rPr lang="en-US" sz="12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카운터는 결제 없이 수령만 담당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85800" y="6419088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새벽커피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0607040" y="6419088"/>
            <a:ext cx="8961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 / 10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7472" y="310896"/>
            <a:ext cx="11494008" cy="603504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685800" y="530352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E4F5EB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530352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10" kern="0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시장 기회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85800" y="987552"/>
            <a:ext cx="107899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좁지만 이미 21% 확보한 시장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104241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합정·상수·망원 오전 통근 수요가 실질 시장입니다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488692" y="3410712"/>
            <a:ext cx="7211568" cy="0"/>
          </a:xfrm>
          <a:prstGeom prst="line">
            <a:avLst/>
          </a:prstGeom>
          <a:noFill/>
          <a:ln w="19050">
            <a:solidFill>
              <a:srgbClr val="E4F5EB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2077212" y="2999232"/>
            <a:ext cx="822960" cy="822960"/>
          </a:xfrm>
          <a:prstGeom prst="ellipse">
            <a:avLst/>
          </a:prstGeom>
          <a:solidFill>
            <a:srgbClr val="2E9E63"/>
          </a:solidFill>
          <a:ln w="19050">
            <a:solidFill>
              <a:srgbClr val="2E9E63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077212" y="299923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95528" y="4041648"/>
            <a:ext cx="33863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실질 시장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32104" y="4590288"/>
            <a:ext cx="331317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반경 600m, 오전 7~10시 커피 수요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682996" y="2999232"/>
            <a:ext cx="822960" cy="8229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9E63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682996" y="299923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401312" y="4041648"/>
            <a:ext cx="33863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점유율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437888" y="4590288"/>
            <a:ext cx="331317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 시장의 21% 확보, 남은 자리 큼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9288780" y="2999232"/>
            <a:ext cx="822960" cy="8229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9E63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9288780" y="299923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007096" y="4041648"/>
            <a:ext cx="33863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무료 유입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8043672" y="4590288"/>
            <a:ext cx="331317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오피스 제휴로 월 520명, 획득비용 0원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85800" y="6419088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새벽커피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0607040" y="6419088"/>
            <a:ext cx="8961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 / 10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7472" y="310896"/>
            <a:ext cx="11494008" cy="603504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685800" y="530352"/>
            <a:ext cx="1773936" cy="329184"/>
          </a:xfrm>
          <a:prstGeom prst="roundRect">
            <a:avLst>
              <a:gd name="adj" fmla="val 50000"/>
            </a:avLst>
          </a:prstGeom>
          <a:solidFill>
            <a:srgbClr val="E4F5EB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530352"/>
            <a:ext cx="17739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10" kern="0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상품과 수익 구조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85800" y="987552"/>
            <a:ext cx="107899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메뉴는 줄이고 마진은 지킵니다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104241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품목을 늘리지 않는 대신 속도와 이익률을 지킵니다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85800" y="2724912"/>
            <a:ext cx="5253228" cy="1874520"/>
          </a:xfrm>
          <a:prstGeom prst="roundRect">
            <a:avLst>
              <a:gd name="adj" fmla="val 6829"/>
            </a:avLst>
          </a:prstGeom>
          <a:solidFill>
            <a:srgbClr val="14291C"/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78408" y="2980944"/>
            <a:ext cx="46680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FB4E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공헌이익률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78408" y="3310128"/>
            <a:ext cx="466801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63.3%</a:t>
            </a:r>
            <a:endParaRPr lang="en-US" sz="2700" dirty="0"/>
          </a:p>
        </p:txBody>
      </p:sp>
      <p:sp>
        <p:nvSpPr>
          <p:cNvPr id="10" name="Shape 8"/>
          <p:cNvSpPr/>
          <p:nvPr/>
        </p:nvSpPr>
        <p:spPr>
          <a:xfrm>
            <a:off x="6249924" y="2724912"/>
            <a:ext cx="5253228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E5E8EB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542532" y="2980944"/>
            <a:ext cx="46680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건당 공헌이익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42532" y="3310128"/>
            <a:ext cx="466801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3,100원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777240" y="4919472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342900" indent="-342900">
              <a:buSzPct val="100000"/>
              <a:buChar char="•"/>
            </a:pPr>
            <a:r>
              <a:rPr lang="en-US" sz="12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주력 상품  </a:t>
            </a:r>
            <a:pPr indent="0" marL="0">
              <a:buNone/>
            </a:pPr>
            <a:r>
              <a:rPr lang="en-US" sz="12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사전주문 78%, 객단가 4,900원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777240" y="5340096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342900" indent="-342900">
              <a:buSzPct val="100000"/>
              <a:buChar char="•"/>
            </a:pPr>
            <a:r>
              <a:rPr lang="en-US" sz="12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구독 상품  </a:t>
            </a:r>
            <a:pPr indent="0" marL="0">
              <a:buNone/>
            </a:pPr>
            <a:r>
              <a:rPr lang="en-US" sz="12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4잔 15,000원, 가입자 96명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777240" y="5760720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342900" indent="-342900">
              <a:buSzPct val="100000"/>
              <a:buChar char="•"/>
            </a:pPr>
            <a:r>
              <a:rPr lang="en-US" sz="12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원두 소매  </a:t>
            </a:r>
            <a:pPr indent="0" marL="0">
              <a:buNone/>
            </a:pPr>
            <a:r>
              <a:rPr lang="en-US" sz="12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건수는 적지만 마진 기여 가장 큼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85800" y="6419088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새벽커피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0607040" y="6419088"/>
            <a:ext cx="8961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 / 10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9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06256" y="-3566160"/>
            <a:ext cx="7315200" cy="7315200"/>
          </a:xfrm>
          <a:prstGeom prst="ellipse">
            <a:avLst/>
          </a:prstGeom>
          <a:solidFill>
            <a:srgbClr val="2E9E63">
              <a:alpha val="1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680192" y="4791456"/>
            <a:ext cx="5669280" cy="5669280"/>
          </a:xfrm>
          <a:prstGeom prst="ellipse">
            <a:avLst/>
          </a:prstGeom>
          <a:solidFill>
            <a:srgbClr val="2E9E63">
              <a:alpha val="9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195560" y="1051560"/>
            <a:ext cx="2286000" cy="2286000"/>
          </a:xfrm>
          <a:prstGeom prst="ellipse">
            <a:avLst/>
          </a:prstGeom>
          <a:solidFill>
            <a:srgbClr val="2E9E63">
              <a:alpha val="28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7772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6FCB9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비전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41248" y="1280160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빠른 커피가 되는 12개 거점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868680" y="2286000"/>
            <a:ext cx="9692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2100" b="1" dirty="0">
                <a:solidFill>
                  <a:srgbClr val="CBE8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“2028년까지 서울 오전 통근 동선에 12개 픽업 거점을 둡니다”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85800" y="3703320"/>
            <a:ext cx="3398520" cy="2011680"/>
          </a:xfrm>
          <a:prstGeom prst="roundRect">
            <a:avLst>
              <a:gd name="adj" fmla="val 6364"/>
            </a:avLst>
          </a:prstGeom>
          <a:solidFill>
            <a:srgbClr val="FFFFFF">
              <a:alpha val="94000"/>
            </a:srgbClr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941832" y="3977640"/>
            <a:ext cx="28864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1분기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41832" y="4370832"/>
            <a:ext cx="2886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6000"/>
              </a:lnSpc>
              <a:buNone/>
            </a:pPr>
            <a:r>
              <a:rPr lang="en-US" sz="13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웹 주문 개설, 신규 전환율 31%→45%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4395216" y="3703320"/>
            <a:ext cx="3398520" cy="2011680"/>
          </a:xfrm>
          <a:prstGeom prst="roundRect">
            <a:avLst>
              <a:gd name="adj" fmla="val 6364"/>
            </a:avLst>
          </a:prstGeom>
          <a:solidFill>
            <a:srgbClr val="FFFFFF">
              <a:alpha val="94000"/>
            </a:srgbClr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651248" y="3977640"/>
            <a:ext cx="28864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2분기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51248" y="4370832"/>
            <a:ext cx="2886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6000"/>
              </a:lnSpc>
              <a:buNone/>
            </a:pPr>
            <a:r>
              <a:rPr lang="en-US" sz="13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구독 가입자 96명→300명 확대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104632" y="3703320"/>
            <a:ext cx="3398520" cy="2011680"/>
          </a:xfrm>
          <a:prstGeom prst="roundRect">
            <a:avLst>
              <a:gd name="adj" fmla="val 6364"/>
            </a:avLst>
          </a:prstGeom>
          <a:solidFill>
            <a:srgbClr val="FFFFFF">
              <a:alpha val="94000"/>
            </a:srgbClr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360664" y="3977640"/>
            <a:ext cx="28864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3~4분기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360664" y="4370832"/>
            <a:ext cx="2886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6000"/>
              </a:lnSpc>
              <a:buNone/>
            </a:pPr>
            <a:r>
              <a:rPr lang="en-US" sz="13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2,000건 달성 시 인력 충원·2호점 조사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10607040" y="6419088"/>
            <a:ext cx="8961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FA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 / 10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7472" y="310896"/>
            <a:ext cx="11494008" cy="603504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685800" y="530352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E4F5EB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530352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10" kern="0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재무 계획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85800" y="987552"/>
            <a:ext cx="107899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손익분기를 넘겼습니다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104241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1,400건으로 손익분기 1,291건을 넘어선 상태입니다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85800" y="2724912"/>
            <a:ext cx="2471166" cy="1874520"/>
          </a:xfrm>
          <a:prstGeom prst="roundRect">
            <a:avLst>
              <a:gd name="adj" fmla="val 6829"/>
            </a:avLst>
          </a:prstGeom>
          <a:solidFill>
            <a:srgbClr val="14291C"/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78408" y="2980944"/>
            <a:ext cx="188595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FB4E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손익분기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78408" y="3310128"/>
            <a:ext cx="188595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1,291건</a:t>
            </a:r>
            <a:endParaRPr lang="en-US" sz="2700" dirty="0"/>
          </a:p>
        </p:txBody>
      </p:sp>
      <p:sp>
        <p:nvSpPr>
          <p:cNvPr id="10" name="Shape 8"/>
          <p:cNvSpPr/>
          <p:nvPr/>
        </p:nvSpPr>
        <p:spPr>
          <a:xfrm>
            <a:off x="3467862" y="2724912"/>
            <a:ext cx="2471166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E5E8EB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760470" y="2980944"/>
            <a:ext cx="188595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12개월 매출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760470" y="3310128"/>
            <a:ext cx="188595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1억 919만원</a:t>
            </a:r>
            <a:endParaRPr lang="en-US" sz="2700" dirty="0"/>
          </a:p>
        </p:txBody>
      </p:sp>
      <p:sp>
        <p:nvSpPr>
          <p:cNvPr id="13" name="Shape 11"/>
          <p:cNvSpPr/>
          <p:nvPr/>
        </p:nvSpPr>
        <p:spPr>
          <a:xfrm>
            <a:off x="6249924" y="2724912"/>
            <a:ext cx="2471166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E5E8EB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542532" y="2980944"/>
            <a:ext cx="188595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12개월 영업손익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542532" y="3310128"/>
            <a:ext cx="188595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2,108만원</a:t>
            </a:r>
            <a:endParaRPr lang="en-US" sz="2700" dirty="0"/>
          </a:p>
        </p:txBody>
      </p:sp>
      <p:sp>
        <p:nvSpPr>
          <p:cNvPr id="16" name="Shape 14"/>
          <p:cNvSpPr/>
          <p:nvPr/>
        </p:nvSpPr>
        <p:spPr>
          <a:xfrm>
            <a:off x="9031986" y="2724912"/>
            <a:ext cx="2471166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E5E8EB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9324594" y="2980944"/>
            <a:ext cx="188595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흑자 전환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324594" y="3310128"/>
            <a:ext cx="188595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1개월차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777240" y="4919472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342900" indent="-342900">
              <a:buSzPct val="100000"/>
              <a:buChar char="•"/>
            </a:pPr>
            <a:r>
              <a:rPr lang="en-US" sz="12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필요 자금  </a:t>
            </a:r>
            <a:pPr indent="0" marL="0">
              <a:buNone/>
            </a:pPr>
            <a:r>
              <a:rPr lang="en-US" sz="12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4,200만원, 로스터 증설 2,600만원이 최대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77240" y="5340096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342900" indent="-342900">
              <a:buSzPct val="100000"/>
              <a:buChar char="•"/>
            </a:pPr>
            <a:r>
              <a:rPr lang="en-US" sz="12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조달 방식  </a:t>
            </a:r>
            <a:pPr indent="0" marL="0">
              <a:buNone/>
            </a:pPr>
            <a:r>
              <a:rPr lang="en-US" sz="12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자체 유보 1,500만원 + 정책자금 2,700만원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685800" y="6419088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새벽커피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607040" y="6419088"/>
            <a:ext cx="8961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 / 10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7472" y="310896"/>
            <a:ext cx="11494008" cy="603504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685800" y="530352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E4F5EB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530352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10" kern="0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계획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85800" y="987552"/>
            <a:ext cx="107899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2026년, 네 분기로 나눈 실행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2037969" y="2697480"/>
            <a:ext cx="8113014" cy="0"/>
          </a:xfrm>
          <a:prstGeom prst="line">
            <a:avLst/>
          </a:prstGeom>
          <a:noFill/>
          <a:ln w="19050">
            <a:solidFill>
              <a:srgbClr val="E4F5EB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1626489" y="2286000"/>
            <a:ext cx="822960" cy="822960"/>
          </a:xfrm>
          <a:prstGeom prst="ellipse">
            <a:avLst/>
          </a:prstGeom>
          <a:solidFill>
            <a:srgbClr val="2E9E63"/>
          </a:solidFill>
          <a:ln w="19050">
            <a:solidFill>
              <a:srgbClr val="2E9E63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626489" y="22860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95528" y="3328416"/>
            <a:ext cx="248488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1분기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32104" y="3877056"/>
            <a:ext cx="241173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웹 주문 개설로 앱 설치 장벽 해소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330827" y="2286000"/>
            <a:ext cx="822960" cy="8229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9E63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330827" y="22860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499866" y="3328416"/>
            <a:ext cx="248488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2분기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3536442" y="3877056"/>
            <a:ext cx="241173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정책자금 신청, 로스터 증설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035165" y="2286000"/>
            <a:ext cx="822960" cy="8229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9E63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035165" y="22860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204204" y="3328416"/>
            <a:ext cx="248488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3분기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6240780" y="3877056"/>
            <a:ext cx="241173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오전 인력 충원, 가격 인상 검토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9739503" y="2286000"/>
            <a:ext cx="822960" cy="8229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9E63"/>
            </a:solidFill>
            <a:prstDash val="solid"/>
          </a:ln>
          <a:effectLst>
            <a:outerShdw sx="100000" sy="100000" kx="0" ky="0" algn="bl" rotWithShape="0" blurRad="127000" dist="38100" dir="5400000">
              <a:srgbClr val="1B2B44">
                <a:alpha val="14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9739503" y="22860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7A4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8908542" y="3328416"/>
            <a:ext cx="248488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91F2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4분기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8945118" y="3877056"/>
            <a:ext cx="241173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4E59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2호점 입지 조사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685800" y="6419088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새벽커피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0607040" y="6419088"/>
            <a:ext cx="8961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B95A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 / 10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9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06256" y="-3566160"/>
            <a:ext cx="7315200" cy="7315200"/>
          </a:xfrm>
          <a:prstGeom prst="ellipse">
            <a:avLst/>
          </a:prstGeom>
          <a:solidFill>
            <a:srgbClr val="2E9E63">
              <a:alpha val="1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680192" y="4791456"/>
            <a:ext cx="5669280" cy="5669280"/>
          </a:xfrm>
          <a:prstGeom prst="ellipse">
            <a:avLst/>
          </a:prstGeom>
          <a:solidFill>
            <a:srgbClr val="2E9E63">
              <a:alpha val="9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195560" y="1051560"/>
            <a:ext cx="2286000" cy="2286000"/>
          </a:xfrm>
          <a:prstGeom prst="ellipse">
            <a:avLst/>
          </a:prstGeom>
          <a:solidFill>
            <a:srgbClr val="2E9E63">
              <a:alpha val="28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2344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FCB9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41248" y="1691640"/>
            <a:ext cx="95097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단계를 위한 4,200만원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68680" y="2926080"/>
            <a:ext cx="8595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CBE8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정책자금과 로스터 증설로 원두 소매까지 확장합니다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68680" y="3977640"/>
            <a:ext cx="420624" cy="420624"/>
          </a:xfrm>
          <a:prstGeom prst="ellipse">
            <a:avLst/>
          </a:prstGeom>
          <a:solidFill>
            <a:srgbClr val="2E9E63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3977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481328" y="3991356"/>
            <a:ext cx="9692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필요 자금  </a:t>
            </a:r>
            <a:pPr indent="0" marL="0">
              <a:buNone/>
            </a:pPr>
            <a:r>
              <a:rPr lang="en-US" sz="1350" dirty="0">
                <a:solidFill>
                  <a:srgbClr val="CBE8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4,200만원 (자체유보 1,500 + 정책자금 2,700)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68680" y="4636008"/>
            <a:ext cx="420624" cy="420624"/>
          </a:xfrm>
          <a:prstGeom prst="ellipse">
            <a:avLst/>
          </a:prstGeom>
          <a:solidFill>
            <a:srgbClr val="2E9E63"/>
          </a:solidFill>
          <a:ln/>
        </p:spPr>
      </p:sp>
      <p:sp>
        <p:nvSpPr>
          <p:cNvPr id="12" name="Text 10"/>
          <p:cNvSpPr/>
          <p:nvPr/>
        </p:nvSpPr>
        <p:spPr>
          <a:xfrm>
            <a:off x="868680" y="46360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481328" y="4649724"/>
            <a:ext cx="9692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사용처  </a:t>
            </a:r>
            <a:pPr indent="0" marL="0">
              <a:buNone/>
            </a:pPr>
            <a:r>
              <a:rPr lang="en-US" sz="1350" dirty="0">
                <a:solidFill>
                  <a:srgbClr val="CBE8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5kg급 로스터 증설, 원두 소매 확대 대응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68680" y="5294376"/>
            <a:ext cx="420624" cy="420624"/>
          </a:xfrm>
          <a:prstGeom prst="ellipse">
            <a:avLst/>
          </a:prstGeom>
          <a:solidFill>
            <a:srgbClr val="2E9E63"/>
          </a:solidFill>
          <a:ln/>
        </p:spPr>
      </p:sp>
      <p:sp>
        <p:nvSpPr>
          <p:cNvPr id="15" name="Text 13"/>
          <p:cNvSpPr/>
          <p:nvPr/>
        </p:nvSpPr>
        <p:spPr>
          <a:xfrm>
            <a:off x="868680" y="529437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481328" y="5308092"/>
            <a:ext cx="9692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 목표  </a:t>
            </a:r>
            <a:pPr indent="0" marL="0">
              <a:buNone/>
            </a:pPr>
            <a:r>
              <a:rPr lang="en-US" sz="1350" dirty="0">
                <a:solidFill>
                  <a:srgbClr val="CBE8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2,400건, 재구매율 55%, 원두 비중 20%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868680" y="61722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FA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새벽커피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새벽커피 사업 제안서</dc:title>
  <dc:subject>PptxGenJS Presentation</dc:subject>
  <dc:creator>새벽커피</dc:creator>
  <cp:lastModifiedBy>새벽커피</cp:lastModifiedBy>
  <cp:revision>1</cp:revision>
  <dcterms:created xsi:type="dcterms:W3CDTF">2026-08-12T07:19:47Z</dcterms:created>
  <dcterms:modified xsi:type="dcterms:W3CDTF">2026-08-12T07:19:47Z</dcterms:modified>
</cp:coreProperties>
</file>